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Rockwell" panose="02060603020205020403" pitchFamily="18" charset="0"/>
              </a:rPr>
              <a:t>Bronchial Asthma</a:t>
            </a:r>
            <a:endParaRPr lang="en-IN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6177" y="4763821"/>
            <a:ext cx="8825658" cy="502958"/>
          </a:xfrm>
        </p:spPr>
        <p:txBody>
          <a:bodyPr/>
          <a:lstStyle/>
          <a:p>
            <a:pPr algn="r"/>
            <a:r>
              <a:rPr lang="en-IN" b="1" dirty="0" smtClean="0"/>
              <a:t>Dr. </a:t>
            </a:r>
            <a:r>
              <a:rPr lang="en-IN" b="1" dirty="0" err="1" smtClean="0"/>
              <a:t>Harisankar</a:t>
            </a:r>
            <a:r>
              <a:rPr lang="en-IN" b="1" dirty="0" smtClean="0"/>
              <a:t> v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15286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0608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Macrophages produce cytokines, which </a:t>
            </a:r>
            <a:r>
              <a:rPr lang="en-IN" sz="3200" dirty="0" smtClean="0">
                <a:latin typeface="Rockwell" panose="02060603020205020403" pitchFamily="18" charset="0"/>
              </a:rPr>
              <a:t>are either </a:t>
            </a:r>
            <a:r>
              <a:rPr lang="en-IN" sz="3200" dirty="0" err="1">
                <a:latin typeface="Rockwell" panose="02060603020205020403" pitchFamily="18" charset="0"/>
              </a:rPr>
              <a:t>bronchoconstrictor</a:t>
            </a:r>
            <a:r>
              <a:rPr lang="en-IN" sz="3200" dirty="0">
                <a:latin typeface="Rockwell" panose="02060603020205020403" pitchFamily="18" charset="0"/>
              </a:rPr>
              <a:t> or bronchodilator.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Presence of </a:t>
            </a:r>
            <a:r>
              <a:rPr lang="en-IN" sz="3200" dirty="0" err="1" smtClean="0">
                <a:latin typeface="Rockwell" panose="02060603020205020403" pitchFamily="18" charset="0"/>
              </a:rPr>
              <a:t>eosinophils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in the inflammatory exudate is </a:t>
            </a:r>
            <a:r>
              <a:rPr lang="en-IN" sz="3200" dirty="0" smtClean="0">
                <a:latin typeface="Rockwell" panose="02060603020205020403" pitchFamily="18" charset="0"/>
              </a:rPr>
              <a:t>characteristic of </a:t>
            </a:r>
            <a:r>
              <a:rPr lang="en-IN" sz="3200" dirty="0">
                <a:latin typeface="Rockwell" panose="02060603020205020403" pitchFamily="18" charset="0"/>
              </a:rPr>
              <a:t>asthma.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Rockwell" panose="02060603020205020403" pitchFamily="18" charset="0"/>
              </a:rPr>
              <a:t>Eosinophils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are derived from bloodstream.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Major basic proteins and cationic proteins of </a:t>
            </a:r>
            <a:r>
              <a:rPr lang="en-IN" sz="3200" dirty="0" err="1" smtClean="0">
                <a:latin typeface="Rockwell" panose="02060603020205020403" pitchFamily="18" charset="0"/>
              </a:rPr>
              <a:t>eosinophils</a:t>
            </a:r>
            <a:r>
              <a:rPr lang="en-IN" sz="3200" dirty="0" smtClean="0">
                <a:latin typeface="Rockwell" panose="02060603020205020403" pitchFamily="18" charset="0"/>
              </a:rPr>
              <a:t> lead </a:t>
            </a:r>
            <a:r>
              <a:rPr lang="en-IN" sz="3200" dirty="0">
                <a:latin typeface="Rockwell" panose="02060603020205020403" pitchFamily="18" charset="0"/>
              </a:rPr>
              <a:t>to destruction of mucosal surface.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T-lymphocytes, especially </a:t>
            </a:r>
            <a:r>
              <a:rPr lang="en-IN" sz="3200" dirty="0">
                <a:latin typeface="Rockwell" panose="02060603020205020403" pitchFamily="18" charset="0"/>
              </a:rPr>
              <a:t>CD4+ produce cytokines IL-3, IL-4, IL-5 </a:t>
            </a:r>
            <a:r>
              <a:rPr lang="en-IN" sz="3200" dirty="0" smtClean="0">
                <a:latin typeface="Rockwell" panose="02060603020205020403" pitchFamily="18" charset="0"/>
              </a:rPr>
              <a:t>and GM-CSF </a:t>
            </a:r>
            <a:r>
              <a:rPr lang="en-IN" sz="3200" dirty="0">
                <a:latin typeface="Rockwell" panose="02060603020205020403" pitchFamily="18" charset="0"/>
              </a:rPr>
              <a:t>which modify the inflammation.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TNF </a:t>
            </a:r>
            <a:r>
              <a:rPr lang="en-IN" sz="3200" dirty="0">
                <a:latin typeface="Rockwell" panose="02060603020205020403" pitchFamily="18" charset="0"/>
              </a:rPr>
              <a:t>which </a:t>
            </a:r>
            <a:r>
              <a:rPr lang="en-IN" sz="3200" dirty="0" smtClean="0">
                <a:latin typeface="Rockwell" panose="02060603020205020403" pitchFamily="18" charset="0"/>
              </a:rPr>
              <a:t>is a </a:t>
            </a:r>
            <a:r>
              <a:rPr lang="en-IN" sz="3200" dirty="0">
                <a:latin typeface="Rockwell" panose="02060603020205020403" pitchFamily="18" charset="0"/>
              </a:rPr>
              <a:t>inflammatory cytokine is expressed in greater </a:t>
            </a:r>
            <a:r>
              <a:rPr lang="en-IN" sz="3200" dirty="0" smtClean="0">
                <a:latin typeface="Rockwell" panose="02060603020205020403" pitchFamily="18" charset="0"/>
              </a:rPr>
              <a:t>amounts by </a:t>
            </a:r>
            <a:r>
              <a:rPr lang="en-IN" sz="3200" dirty="0">
                <a:latin typeface="Rockwell" panose="02060603020205020403" pitchFamily="18" charset="0"/>
              </a:rPr>
              <a:t>mast cells.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 err="1">
                <a:latin typeface="Rockwell" panose="02060603020205020403" pitchFamily="18" charset="0"/>
              </a:rPr>
              <a:t>broncho</a:t>
            </a:r>
            <a:r>
              <a:rPr lang="en-IN" sz="3200" dirty="0">
                <a:latin typeface="Rockwell" panose="02060603020205020403" pitchFamily="18" charset="0"/>
              </a:rPr>
              <a:t>-alveolar secretions </a:t>
            </a:r>
            <a:r>
              <a:rPr lang="en-IN" sz="3200" dirty="0" smtClean="0">
                <a:latin typeface="Rockwell" panose="02060603020205020403" pitchFamily="18" charset="0"/>
              </a:rPr>
              <a:t>contain higher </a:t>
            </a:r>
            <a:r>
              <a:rPr lang="en-IN" sz="3200" dirty="0">
                <a:latin typeface="Rockwell" panose="02060603020205020403" pitchFamily="18" charset="0"/>
              </a:rPr>
              <a:t>levels of TNF. </a:t>
            </a:r>
          </a:p>
        </p:txBody>
      </p:sp>
    </p:spTree>
    <p:extLst>
      <p:ext uri="{BB962C8B-B14F-4D97-AF65-F5344CB8AC3E}">
        <p14:creationId xmlns:p14="http://schemas.microsoft.com/office/powerpoint/2010/main" val="373954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0608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The main chemical transmitters, which alter </a:t>
            </a:r>
            <a:r>
              <a:rPr lang="en-IN" sz="3200" dirty="0" smtClean="0">
                <a:latin typeface="Rockwell" panose="02060603020205020403" pitchFamily="18" charset="0"/>
              </a:rPr>
              <a:t>the airways</a:t>
            </a:r>
            <a:r>
              <a:rPr lang="en-IN" sz="3200" dirty="0">
                <a:latin typeface="Rockwell" panose="02060603020205020403" pitchFamily="18" charset="0"/>
              </a:rPr>
              <a:t>, are histamine, prostaglandin and leukotrienes.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These lead to contraction of bronchial muscle, </a:t>
            </a:r>
            <a:r>
              <a:rPr lang="en-IN" sz="3200" dirty="0" smtClean="0">
                <a:latin typeface="Rockwell" panose="02060603020205020403" pitchFamily="18" charset="0"/>
              </a:rPr>
              <a:t>increase in </a:t>
            </a:r>
            <a:r>
              <a:rPr lang="en-IN" sz="3200" dirty="0">
                <a:latin typeface="Rockwell" panose="02060603020205020403" pitchFamily="18" charset="0"/>
              </a:rPr>
              <a:t>vascular permeability and excessive secretion </a:t>
            </a:r>
            <a:r>
              <a:rPr lang="en-IN" sz="3200" dirty="0" smtClean="0">
                <a:latin typeface="Rockwell" panose="02060603020205020403" pitchFamily="18" charset="0"/>
              </a:rPr>
              <a:t>of abnormal mucus.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Airway inflammation persists for several years.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Its severity </a:t>
            </a:r>
            <a:r>
              <a:rPr lang="en-IN" sz="3200" dirty="0">
                <a:latin typeface="Rockwell" panose="02060603020205020403" pitchFamily="18" charset="0"/>
              </a:rPr>
              <a:t>correlates with the severity of </a:t>
            </a:r>
            <a:r>
              <a:rPr lang="en-IN" sz="3200" dirty="0" smtClean="0">
                <a:latin typeface="Rockwell" panose="02060603020205020403" pitchFamily="18" charset="0"/>
              </a:rPr>
              <a:t>asthma.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Rockwell" panose="02060603020205020403" pitchFamily="18" charset="0"/>
              </a:rPr>
              <a:t>Hyperresponsiveness</a:t>
            </a:r>
            <a:r>
              <a:rPr lang="en-IN" sz="3200" dirty="0" smtClean="0">
                <a:latin typeface="Rockwell" panose="02060603020205020403" pitchFamily="18" charset="0"/>
              </a:rPr>
              <a:t> of </a:t>
            </a:r>
            <a:r>
              <a:rPr lang="en-IN" sz="3200" dirty="0">
                <a:latin typeface="Rockwell" panose="02060603020205020403" pitchFamily="18" charset="0"/>
              </a:rPr>
              <a:t>the inflamed airways is aggravated </a:t>
            </a:r>
            <a:r>
              <a:rPr lang="en-IN" sz="3200" dirty="0" smtClean="0">
                <a:latin typeface="Rockwell" panose="02060603020205020403" pitchFamily="18" charset="0"/>
              </a:rPr>
              <a:t>by autonomic </a:t>
            </a:r>
            <a:r>
              <a:rPr lang="en-IN" sz="3200" dirty="0">
                <a:latin typeface="Rockwell" panose="02060603020205020403" pitchFamily="18" charset="0"/>
              </a:rPr>
              <a:t>and neural mechanisms.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>
                <a:latin typeface="Rockwell" panose="02060603020205020403" pitchFamily="18" charset="0"/>
              </a:rPr>
              <a:t>final result </a:t>
            </a:r>
            <a:r>
              <a:rPr lang="en-IN" sz="3200" dirty="0" smtClean="0">
                <a:latin typeface="Rockwell" panose="02060603020205020403" pitchFamily="18" charset="0"/>
              </a:rPr>
              <a:t>is obstruction </a:t>
            </a:r>
            <a:r>
              <a:rPr lang="en-IN" sz="3200" dirty="0">
                <a:latin typeface="Rockwell" panose="02060603020205020403" pitchFamily="18" charset="0"/>
              </a:rPr>
              <a:t>of the small and medium sized </a:t>
            </a:r>
            <a:r>
              <a:rPr lang="en-IN" sz="3200" dirty="0" smtClean="0">
                <a:latin typeface="Rockwell" panose="02060603020205020403" pitchFamily="18" charset="0"/>
              </a:rPr>
              <a:t>airways brought </a:t>
            </a:r>
            <a:r>
              <a:rPr lang="en-IN" sz="3200" dirty="0">
                <a:latin typeface="Rockwell" panose="02060603020205020403" pitchFamily="18" charset="0"/>
              </a:rPr>
              <a:t>about by mucosal </a:t>
            </a:r>
            <a:r>
              <a:rPr lang="en-IN" sz="3200" dirty="0" err="1">
                <a:latin typeface="Rockwell" panose="02060603020205020403" pitchFamily="18" charset="0"/>
              </a:rPr>
              <a:t>edema</a:t>
            </a:r>
            <a:r>
              <a:rPr lang="en-IN" sz="3200" dirty="0">
                <a:latin typeface="Rockwell" panose="02060603020205020403" pitchFamily="18" charset="0"/>
              </a:rPr>
              <a:t>, tenacious </a:t>
            </a:r>
            <a:r>
              <a:rPr lang="en-IN" sz="3200" dirty="0" smtClean="0">
                <a:latin typeface="Rockwell" panose="02060603020205020403" pitchFamily="18" charset="0"/>
              </a:rPr>
              <a:t>mucus and </a:t>
            </a:r>
            <a:r>
              <a:rPr lang="en-IN" sz="3200" dirty="0">
                <a:latin typeface="Rockwell" panose="02060603020205020403" pitchFamily="18" charset="0"/>
              </a:rPr>
              <a:t>bronchoconstriction</a:t>
            </a:r>
          </a:p>
        </p:txBody>
      </p:sp>
    </p:spTree>
    <p:extLst>
      <p:ext uri="{BB962C8B-B14F-4D97-AF65-F5344CB8AC3E}">
        <p14:creationId xmlns:p14="http://schemas.microsoft.com/office/powerpoint/2010/main" val="4508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The attacks start with </a:t>
            </a:r>
            <a:r>
              <a:rPr lang="en-IN" sz="3200" dirty="0" err="1">
                <a:latin typeface="Rockwell" panose="02060603020205020403" pitchFamily="18" charset="0"/>
              </a:rPr>
              <a:t>dyspnea</a:t>
            </a:r>
            <a:r>
              <a:rPr lang="en-IN" sz="3200" dirty="0">
                <a:latin typeface="Rockwell" panose="02060603020205020403" pitchFamily="18" charset="0"/>
              </a:rPr>
              <a:t> (often at rest), </a:t>
            </a:r>
            <a:r>
              <a:rPr lang="en-IN" sz="3200" dirty="0" smtClean="0">
                <a:latin typeface="Rockwell" panose="02060603020205020403" pitchFamily="18" charset="0"/>
              </a:rPr>
              <a:t>expiratory wheeze</a:t>
            </a:r>
            <a:r>
              <a:rPr lang="en-IN" sz="3200" dirty="0">
                <a:latin typeface="Rockwell" panose="02060603020205020403" pitchFamily="18" charset="0"/>
              </a:rPr>
              <a:t>, and cough.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>
                <a:latin typeface="Rockwell" panose="02060603020205020403" pitchFamily="18" charset="0"/>
              </a:rPr>
              <a:t>onset is abrupt in most cases.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These attacks may occur seasonally or during all times </a:t>
            </a:r>
            <a:r>
              <a:rPr lang="en-IN" sz="3200" dirty="0" smtClean="0">
                <a:latin typeface="Rockwell" panose="02060603020205020403" pitchFamily="18" charset="0"/>
              </a:rPr>
              <a:t>of the </a:t>
            </a:r>
            <a:r>
              <a:rPr lang="en-IN" sz="3200" dirty="0">
                <a:latin typeface="Rockwell" panose="02060603020205020403" pitchFamily="18" charset="0"/>
              </a:rPr>
              <a:t>year (perennial asthma).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Severity </a:t>
            </a:r>
            <a:r>
              <a:rPr lang="en-IN" sz="3200" dirty="0">
                <a:latin typeface="Rockwell" panose="02060603020205020403" pitchFamily="18" charset="0"/>
              </a:rPr>
              <a:t>of the paroxysm varies.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In the moderately severe case the patient is </a:t>
            </a:r>
            <a:r>
              <a:rPr lang="en-IN" sz="3200" dirty="0" err="1">
                <a:latin typeface="Rockwell" panose="02060603020205020403" pitchFamily="18" charset="0"/>
              </a:rPr>
              <a:t>orthopneic</a:t>
            </a:r>
            <a:r>
              <a:rPr lang="en-IN" sz="3200" dirty="0">
                <a:latin typeface="Rockwell" panose="02060603020205020403" pitchFamily="18" charset="0"/>
              </a:rPr>
              <a:t> </a:t>
            </a:r>
            <a:r>
              <a:rPr lang="en-IN" sz="3200" dirty="0" smtClean="0">
                <a:latin typeface="Rockwell" panose="02060603020205020403" pitchFamily="18" charset="0"/>
              </a:rPr>
              <a:t>and cyanosed</a:t>
            </a:r>
            <a:r>
              <a:rPr lang="en-IN" sz="3200" dirty="0">
                <a:latin typeface="Rockwell" panose="02060603020205020403" pitchFamily="18" charset="0"/>
              </a:rPr>
              <a:t>, and the accessory muscles of respiration </a:t>
            </a:r>
            <a:r>
              <a:rPr lang="en-IN" sz="3200" dirty="0" smtClean="0">
                <a:latin typeface="Rockwell" panose="02060603020205020403" pitchFamily="18" charset="0"/>
              </a:rPr>
              <a:t>are active.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There </a:t>
            </a:r>
            <a:r>
              <a:rPr lang="en-IN" sz="3200" dirty="0">
                <a:latin typeface="Rockwell" panose="02060603020205020403" pitchFamily="18" charset="0"/>
              </a:rPr>
              <a:t>may be ineffective cough with only </a:t>
            </a:r>
            <a:r>
              <a:rPr lang="en-IN" sz="3200" dirty="0" smtClean="0">
                <a:latin typeface="Rockwell" panose="02060603020205020403" pitchFamily="18" charset="0"/>
              </a:rPr>
              <a:t>very scanty </a:t>
            </a:r>
            <a:r>
              <a:rPr lang="en-IN" sz="3200" dirty="0">
                <a:latin typeface="Rockwell" panose="02060603020205020403" pitchFamily="18" charset="0"/>
              </a:rPr>
              <a:t>and tenacious </a:t>
            </a:r>
            <a:r>
              <a:rPr lang="en-IN" sz="3200" dirty="0" err="1">
                <a:latin typeface="Rockwell" panose="02060603020205020403" pitchFamily="18" charset="0"/>
              </a:rPr>
              <a:t>mucoid</a:t>
            </a:r>
            <a:r>
              <a:rPr lang="en-IN" sz="3200" dirty="0">
                <a:latin typeface="Rockwell" panose="02060603020205020403" pitchFamily="18" charset="0"/>
              </a:rPr>
              <a:t> expectoration.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asthmatic paroxysm </a:t>
            </a:r>
            <a:r>
              <a:rPr lang="en-IN" sz="3200" dirty="0">
                <a:latin typeface="Rockwell" panose="02060603020205020403" pitchFamily="18" charset="0"/>
              </a:rPr>
              <a:t>in many individuals is ushered in by a bout </a:t>
            </a:r>
            <a:r>
              <a:rPr lang="en-IN" sz="3200" dirty="0" smtClean="0">
                <a:latin typeface="Rockwell" panose="02060603020205020403" pitchFamily="18" charset="0"/>
              </a:rPr>
              <a:t>of coughing </a:t>
            </a:r>
            <a:r>
              <a:rPr lang="en-IN" sz="3200" dirty="0">
                <a:latin typeface="Rockwell" panose="02060603020205020403" pitchFamily="18" charset="0"/>
              </a:rPr>
              <a:t>and sneezing on exposure to the allergen. </a:t>
            </a:r>
          </a:p>
        </p:txBody>
      </p:sp>
    </p:spTree>
    <p:extLst>
      <p:ext uri="{BB962C8B-B14F-4D97-AF65-F5344CB8AC3E}">
        <p14:creationId xmlns:p14="http://schemas.microsoft.com/office/powerpoint/2010/main" val="197011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pulse </a:t>
            </a:r>
            <a:r>
              <a:rPr lang="en-IN" sz="3200" dirty="0">
                <a:latin typeface="Rockwell" panose="02060603020205020403" pitchFamily="18" charset="0"/>
              </a:rPr>
              <a:t>is rapid.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Blood </a:t>
            </a:r>
            <a:r>
              <a:rPr lang="en-IN" sz="3200" dirty="0">
                <a:latin typeface="Rockwell" panose="02060603020205020403" pitchFamily="18" charset="0"/>
              </a:rPr>
              <a:t>pressure is normal or elevated</a:t>
            </a:r>
            <a:r>
              <a:rPr lang="en-IN" sz="3200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In severe cases </a:t>
            </a:r>
            <a:r>
              <a:rPr lang="en-IN" sz="3200" dirty="0" err="1">
                <a:latin typeface="Rockwell" panose="02060603020205020403" pitchFamily="18" charset="0"/>
              </a:rPr>
              <a:t>pulsus</a:t>
            </a:r>
            <a:r>
              <a:rPr lang="en-IN" sz="3200" dirty="0">
                <a:latin typeface="Rockwell" panose="02060603020205020403" pitchFamily="18" charset="0"/>
              </a:rPr>
              <a:t> </a:t>
            </a:r>
            <a:r>
              <a:rPr lang="en-IN" sz="3200" dirty="0" err="1">
                <a:latin typeface="Rockwell" panose="02060603020205020403" pitchFamily="18" charset="0"/>
              </a:rPr>
              <a:t>paradoxus</a:t>
            </a:r>
            <a:r>
              <a:rPr lang="en-IN" sz="3200" dirty="0">
                <a:latin typeface="Rockwell" panose="02060603020205020403" pitchFamily="18" charset="0"/>
              </a:rPr>
              <a:t> may occur.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Expansion of the </a:t>
            </a:r>
            <a:r>
              <a:rPr lang="en-IN" sz="3200" dirty="0">
                <a:latin typeface="Rockwell" panose="02060603020205020403" pitchFamily="18" charset="0"/>
              </a:rPr>
              <a:t>chest is considerably diminished, often to less than </a:t>
            </a:r>
            <a:r>
              <a:rPr lang="en-IN" sz="3200" dirty="0" smtClean="0">
                <a:latin typeface="Rockwell" panose="02060603020205020403" pitchFamily="18" charset="0"/>
              </a:rPr>
              <a:t>2 cm </a:t>
            </a:r>
            <a:r>
              <a:rPr lang="en-IN" sz="3200" dirty="0">
                <a:latin typeface="Rockwell" panose="02060603020205020403" pitchFamily="18" charset="0"/>
              </a:rPr>
              <a:t>during the attack.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>
                <a:latin typeface="Rockwell" panose="02060603020205020403" pitchFamily="18" charset="0"/>
              </a:rPr>
              <a:t>diagnostic feature of </a:t>
            </a:r>
            <a:r>
              <a:rPr lang="en-IN" sz="3200" dirty="0" smtClean="0">
                <a:latin typeface="Rockwell" panose="02060603020205020403" pitchFamily="18" charset="0"/>
              </a:rPr>
              <a:t>bronchial asthma </a:t>
            </a:r>
            <a:r>
              <a:rPr lang="en-IN" sz="3200" dirty="0">
                <a:latin typeface="Rockwell" panose="02060603020205020403" pitchFamily="18" charset="0"/>
              </a:rPr>
              <a:t>is the presence of expiratory wheeze heard all </a:t>
            </a:r>
            <a:r>
              <a:rPr lang="en-IN" sz="3200" dirty="0" smtClean="0">
                <a:latin typeface="Rockwell" panose="02060603020205020403" pitchFamily="18" charset="0"/>
              </a:rPr>
              <a:t>over the </a:t>
            </a:r>
            <a:r>
              <a:rPr lang="en-IN" sz="3200" dirty="0">
                <a:latin typeface="Rockwell" panose="02060603020205020403" pitchFamily="18" charset="0"/>
              </a:rPr>
              <a:t>chest</a:t>
            </a:r>
            <a:r>
              <a:rPr lang="en-IN" sz="3200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Once asthma occurs, the tendency is for the </a:t>
            </a:r>
            <a:r>
              <a:rPr lang="en-IN" sz="3200" dirty="0" smtClean="0">
                <a:latin typeface="Rockwell" panose="02060603020205020403" pitchFamily="18" charset="0"/>
              </a:rPr>
              <a:t>condition to </a:t>
            </a:r>
            <a:r>
              <a:rPr lang="en-IN" sz="3200" dirty="0">
                <a:latin typeface="Rockwell" panose="02060603020205020403" pitchFamily="18" charset="0"/>
              </a:rPr>
              <a:t>persist for varying periods, even life-long, </a:t>
            </a:r>
            <a:r>
              <a:rPr lang="en-IN" sz="3200" dirty="0" smtClean="0">
                <a:latin typeface="Rockwell" panose="02060603020205020403" pitchFamily="18" charset="0"/>
              </a:rPr>
              <a:t>with remissions </a:t>
            </a:r>
            <a:r>
              <a:rPr lang="en-IN" sz="3200" dirty="0">
                <a:latin typeface="Rockwell" panose="02060603020205020403" pitchFamily="18" charset="0"/>
              </a:rPr>
              <a:t>and exacerbations.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About </a:t>
            </a:r>
            <a:r>
              <a:rPr lang="en-IN" sz="3200" dirty="0">
                <a:latin typeface="Rockwell" panose="02060603020205020403" pitchFamily="18" charset="0"/>
              </a:rPr>
              <a:t>50-60% of </a:t>
            </a:r>
            <a:r>
              <a:rPr lang="en-IN" sz="3200" dirty="0" smtClean="0">
                <a:latin typeface="Rockwell" panose="02060603020205020403" pitchFamily="18" charset="0"/>
              </a:rPr>
              <a:t>patients get </a:t>
            </a:r>
            <a:r>
              <a:rPr lang="en-IN" sz="3200" dirty="0">
                <a:latin typeface="Rockwell" panose="02060603020205020403" pitchFamily="18" charset="0"/>
              </a:rPr>
              <a:t>cure or very considerable relief by altering </a:t>
            </a:r>
            <a:r>
              <a:rPr lang="en-IN" sz="3200" dirty="0" smtClean="0">
                <a:latin typeface="Rockwell" panose="02060603020205020403" pitchFamily="18" charset="0"/>
              </a:rPr>
              <a:t>their lifestyle </a:t>
            </a:r>
            <a:r>
              <a:rPr lang="en-IN" sz="3200" dirty="0">
                <a:latin typeface="Rockwell" panose="02060603020205020403" pitchFamily="18" charset="0"/>
              </a:rPr>
              <a:t>such as change of residence, change of </a:t>
            </a:r>
            <a:r>
              <a:rPr lang="en-IN" sz="3200" dirty="0" smtClean="0">
                <a:latin typeface="Rockwell" panose="02060603020205020403" pitchFamily="18" charset="0"/>
              </a:rPr>
              <a:t>jobs, exercise </a:t>
            </a:r>
            <a:r>
              <a:rPr lang="en-IN" sz="3200" dirty="0">
                <a:latin typeface="Rockwell" panose="02060603020205020403" pitchFamily="18" charset="0"/>
              </a:rPr>
              <a:t>programs including yoga exercises, changes </a:t>
            </a:r>
            <a:r>
              <a:rPr lang="en-IN" sz="3200" dirty="0" smtClean="0">
                <a:latin typeface="Rockwell" panose="02060603020205020403" pitchFamily="18" charset="0"/>
              </a:rPr>
              <a:t>of diet </a:t>
            </a:r>
            <a:r>
              <a:rPr lang="en-IN" sz="3200" dirty="0">
                <a:latin typeface="Rockwell" panose="02060603020205020403" pitchFamily="18" charset="0"/>
              </a:rPr>
              <a:t>and others.</a:t>
            </a:r>
            <a:endParaRPr lang="en-IN" sz="3200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3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04174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Laboratory findings: </a:t>
            </a:r>
            <a:endParaRPr lang="en-IN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These </a:t>
            </a:r>
            <a:r>
              <a:rPr lang="en-IN" sz="3200" dirty="0">
                <a:latin typeface="Rockwell" panose="02060603020205020403" pitchFamily="18" charset="0"/>
              </a:rPr>
              <a:t>are often non-specific </a:t>
            </a:r>
            <a:r>
              <a:rPr lang="en-IN" sz="3200" dirty="0" smtClean="0">
                <a:latin typeface="Rockwell" panose="02060603020205020403" pitchFamily="18" charset="0"/>
              </a:rPr>
              <a:t>and they </a:t>
            </a:r>
            <a:r>
              <a:rPr lang="en-IN" sz="3200" dirty="0">
                <a:latin typeface="Rockwell" panose="02060603020205020403" pitchFamily="18" charset="0"/>
              </a:rPr>
              <a:t>help to identify the coexisting disease.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Some cases show </a:t>
            </a:r>
            <a:r>
              <a:rPr lang="en-IN" sz="3200" dirty="0">
                <a:latin typeface="Rockwell" panose="02060603020205020403" pitchFamily="18" charset="0"/>
              </a:rPr>
              <a:t>moderate eosinophilia (10-15%).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Examination of </a:t>
            </a:r>
            <a:r>
              <a:rPr lang="en-IN" sz="3200" dirty="0" err="1" smtClean="0">
                <a:latin typeface="Rockwell" panose="02060603020205020403" pitchFamily="18" charset="0"/>
              </a:rPr>
              <a:t>feces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may reveal </a:t>
            </a:r>
            <a:r>
              <a:rPr lang="en-IN" sz="3200" dirty="0" err="1">
                <a:latin typeface="Rockwell" panose="02060603020205020403" pitchFamily="18" charset="0"/>
              </a:rPr>
              <a:t>helminths</a:t>
            </a:r>
            <a:r>
              <a:rPr lang="en-IN" sz="3200" dirty="0">
                <a:latin typeface="Rockwell" panose="02060603020205020403" pitchFamily="18" charset="0"/>
              </a:rPr>
              <a:t>, which may also </a:t>
            </a:r>
            <a:r>
              <a:rPr lang="en-IN" sz="3200" dirty="0" smtClean="0">
                <a:latin typeface="Rockwell" panose="02060603020205020403" pitchFamily="18" charset="0"/>
              </a:rPr>
              <a:t>contribute to </a:t>
            </a:r>
            <a:r>
              <a:rPr lang="en-IN" sz="3200" dirty="0">
                <a:latin typeface="Rockwell" panose="02060603020205020403" pitchFamily="18" charset="0"/>
              </a:rPr>
              <a:t>the allergic reaction and increase in </a:t>
            </a:r>
            <a:r>
              <a:rPr lang="en-IN" sz="3200" dirty="0" err="1">
                <a:latin typeface="Rockwell" panose="02060603020205020403" pitchFamily="18" charset="0"/>
              </a:rPr>
              <a:t>eosinophils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Sputum may reveal numerous </a:t>
            </a:r>
            <a:r>
              <a:rPr lang="en-IN" sz="3200" dirty="0" err="1">
                <a:latin typeface="Rockwell" panose="02060603020205020403" pitchFamily="18" charset="0"/>
              </a:rPr>
              <a:t>eosinophils</a:t>
            </a:r>
            <a:r>
              <a:rPr lang="en-IN" sz="3200" dirty="0">
                <a:latin typeface="Rockwell" panose="02060603020205020403" pitchFamily="18" charset="0"/>
              </a:rPr>
              <a:t>, mucus </a:t>
            </a:r>
            <a:r>
              <a:rPr lang="en-IN" sz="3200" dirty="0" smtClean="0">
                <a:latin typeface="Rockwell" panose="02060603020205020403" pitchFamily="18" charset="0"/>
              </a:rPr>
              <a:t>plugs and </a:t>
            </a:r>
            <a:r>
              <a:rPr lang="en-IN" sz="3200" dirty="0" err="1">
                <a:latin typeface="Rockwell" panose="02060603020205020403" pitchFamily="18" charset="0"/>
              </a:rPr>
              <a:t>Curschmann’s</a:t>
            </a:r>
            <a:r>
              <a:rPr lang="en-IN" sz="3200" dirty="0">
                <a:latin typeface="Rockwell" panose="02060603020205020403" pitchFamily="18" charset="0"/>
              </a:rPr>
              <a:t> spirals (casts of smaller airways).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Purulent sputum is indicative of respiratory </a:t>
            </a:r>
            <a:r>
              <a:rPr lang="en-IN" sz="3200" dirty="0" smtClean="0">
                <a:latin typeface="Rockwell" panose="02060603020205020403" pitchFamily="18" charset="0"/>
              </a:rPr>
              <a:t>infection.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Culture </a:t>
            </a:r>
            <a:r>
              <a:rPr lang="en-IN" sz="3200" dirty="0">
                <a:latin typeface="Rockwell" panose="02060603020205020403" pitchFamily="18" charset="0"/>
              </a:rPr>
              <a:t>reveals the infecting organisms.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Rockwell" panose="02060603020205020403" pitchFamily="18" charset="0"/>
              </a:rPr>
              <a:t>Predominence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of </a:t>
            </a:r>
            <a:r>
              <a:rPr lang="en-IN" sz="3200" dirty="0" smtClean="0">
                <a:latin typeface="Rockwell" panose="02060603020205020403" pitchFamily="18" charset="0"/>
              </a:rPr>
              <a:t>neutrophils suggests </a:t>
            </a:r>
            <a:r>
              <a:rPr lang="en-IN" sz="3200" dirty="0">
                <a:latin typeface="Rockwell" panose="02060603020205020403" pitchFamily="18" charset="0"/>
              </a:rPr>
              <a:t>an infective cause whereas predominance </a:t>
            </a:r>
            <a:r>
              <a:rPr lang="en-IN" sz="3200" dirty="0" smtClean="0">
                <a:latin typeface="Rockwell" panose="02060603020205020403" pitchFamily="18" charset="0"/>
              </a:rPr>
              <a:t>of </a:t>
            </a:r>
            <a:r>
              <a:rPr lang="en-IN" sz="3200" dirty="0" err="1" smtClean="0">
                <a:latin typeface="Rockwell" panose="02060603020205020403" pitchFamily="18" charset="0"/>
              </a:rPr>
              <a:t>eosinophils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suggests allergic </a:t>
            </a:r>
            <a:r>
              <a:rPr lang="en-IN" sz="3200" dirty="0" err="1">
                <a:latin typeface="Rockwell" panose="02060603020205020403" pitchFamily="18" charset="0"/>
              </a:rPr>
              <a:t>etiology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98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8941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Identification of the allergen: </a:t>
            </a:r>
            <a:endParaRPr lang="en-IN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endParaRPr lang="en-IN" sz="3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Several </a:t>
            </a:r>
            <a:r>
              <a:rPr lang="en-IN" sz="3200" dirty="0">
                <a:latin typeface="Rockwell" panose="02060603020205020403" pitchFamily="18" charset="0"/>
              </a:rPr>
              <a:t>tests have </a:t>
            </a:r>
            <a:r>
              <a:rPr lang="en-IN" sz="3200" dirty="0" smtClean="0">
                <a:latin typeface="Rockwell" panose="02060603020205020403" pitchFamily="18" charset="0"/>
              </a:rPr>
              <a:t>been introduced </a:t>
            </a:r>
            <a:r>
              <a:rPr lang="en-IN" sz="3200" dirty="0">
                <a:latin typeface="Rockwell" panose="02060603020205020403" pitchFamily="18" charset="0"/>
              </a:rPr>
              <a:t>to identify the precipitating allergen.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Intradermal tests are performed using a battery of </a:t>
            </a:r>
            <a:r>
              <a:rPr lang="en-IN" sz="3200" dirty="0" smtClean="0">
                <a:latin typeface="Rockwell" panose="02060603020205020403" pitchFamily="18" charset="0"/>
              </a:rPr>
              <a:t>antigens prepared </a:t>
            </a:r>
            <a:r>
              <a:rPr lang="en-IN" sz="3200" dirty="0">
                <a:latin typeface="Rockwell" panose="02060603020205020403" pitchFamily="18" charset="0"/>
              </a:rPr>
              <a:t>from the common allergens prevalent in the area.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In many instances the causative agent can be detected </a:t>
            </a:r>
            <a:r>
              <a:rPr lang="en-IN" sz="3200" dirty="0" smtClean="0">
                <a:latin typeface="Rockwell" panose="02060603020205020403" pitchFamily="18" charset="0"/>
              </a:rPr>
              <a:t>by the </a:t>
            </a:r>
            <a:r>
              <a:rPr lang="en-IN" sz="3200" dirty="0">
                <a:latin typeface="Rockwell" panose="02060603020205020403" pitchFamily="18" charset="0"/>
              </a:rPr>
              <a:t>positive skin tests.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Respiratory </a:t>
            </a:r>
            <a:r>
              <a:rPr lang="en-IN" sz="3200" dirty="0">
                <a:latin typeface="Rockwell" panose="02060603020205020403" pitchFamily="18" charset="0"/>
              </a:rPr>
              <a:t>function tests reveal marked airway </a:t>
            </a:r>
            <a:r>
              <a:rPr lang="en-IN" sz="3200" dirty="0" smtClean="0">
                <a:latin typeface="Rockwell" panose="02060603020205020403" pitchFamily="18" charset="0"/>
              </a:rPr>
              <a:t>obstruction, which </a:t>
            </a:r>
            <a:r>
              <a:rPr lang="en-IN" sz="3200" dirty="0">
                <a:latin typeface="Rockwell" panose="02060603020205020403" pitchFamily="18" charset="0"/>
              </a:rPr>
              <a:t>is relieved by the administration </a:t>
            </a:r>
            <a:r>
              <a:rPr lang="en-IN" sz="3200" dirty="0" smtClean="0">
                <a:latin typeface="Rockwell" panose="02060603020205020403" pitchFamily="18" charset="0"/>
              </a:rPr>
              <a:t>of bronchodilators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err="1">
                <a:latin typeface="Rockwell" panose="02060603020205020403" pitchFamily="18" charset="0"/>
              </a:rPr>
              <a:t>Skiagram</a:t>
            </a:r>
            <a:r>
              <a:rPr lang="en-IN" sz="3200" dirty="0">
                <a:latin typeface="Rockwell" panose="02060603020205020403" pitchFamily="18" charset="0"/>
              </a:rPr>
              <a:t> taken during the acute attack may </a:t>
            </a:r>
            <a:r>
              <a:rPr lang="en-IN" sz="3200" dirty="0" smtClean="0">
                <a:latin typeface="Rockwell" panose="02060603020205020403" pitchFamily="18" charset="0"/>
              </a:rPr>
              <a:t>show </a:t>
            </a:r>
            <a:r>
              <a:rPr lang="en-IN" sz="3200" dirty="0" err="1" smtClean="0">
                <a:latin typeface="Rockwell" panose="02060603020205020403" pitchFamily="18" charset="0"/>
              </a:rPr>
              <a:t>hypertranslucency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due to </a:t>
            </a:r>
            <a:r>
              <a:rPr lang="en-IN" sz="3200" dirty="0" smtClean="0">
                <a:latin typeface="Rockwell" panose="02060603020205020403" pitchFamily="18" charset="0"/>
              </a:rPr>
              <a:t>emphysema.</a:t>
            </a:r>
            <a:endParaRPr lang="en-IN" sz="3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4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DIAGNOSIS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Diagnosis </a:t>
            </a:r>
            <a:r>
              <a:rPr lang="en-IN" sz="3200" dirty="0">
                <a:latin typeface="Rockwell" panose="02060603020205020403" pitchFamily="18" charset="0"/>
              </a:rPr>
              <a:t>of bronchial asthma is clinical.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>
                <a:latin typeface="Rockwell" panose="02060603020205020403" pitchFamily="18" charset="0"/>
              </a:rPr>
              <a:t>history </a:t>
            </a:r>
            <a:r>
              <a:rPr lang="en-IN" sz="3200" dirty="0" smtClean="0">
                <a:latin typeface="Rockwell" panose="02060603020205020403" pitchFamily="18" charset="0"/>
              </a:rPr>
              <a:t>of sudden </a:t>
            </a:r>
            <a:r>
              <a:rPr lang="en-IN" sz="3200" dirty="0">
                <a:latin typeface="Rockwell" panose="02060603020205020403" pitchFamily="18" charset="0"/>
              </a:rPr>
              <a:t>attack of paroxysmal </a:t>
            </a:r>
            <a:r>
              <a:rPr lang="en-IN" sz="3200" dirty="0" err="1">
                <a:latin typeface="Rockwell" panose="02060603020205020403" pitchFamily="18" charset="0"/>
              </a:rPr>
              <a:t>dyspnea</a:t>
            </a:r>
            <a:r>
              <a:rPr lang="en-IN" sz="3200" dirty="0">
                <a:latin typeface="Rockwell" panose="02060603020205020403" pitchFamily="18" charset="0"/>
              </a:rPr>
              <a:t>, cough, and </a:t>
            </a: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 err="1" smtClean="0">
                <a:latin typeface="Rockwell" panose="02060603020205020403" pitchFamily="18" charset="0"/>
              </a:rPr>
              <a:t>auscultatory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hallmark of expiratory wheeze heard all </a:t>
            </a:r>
            <a:r>
              <a:rPr lang="en-IN" sz="3200" dirty="0" smtClean="0">
                <a:latin typeface="Rockwell" panose="02060603020205020403" pitchFamily="18" charset="0"/>
              </a:rPr>
              <a:t>over the </a:t>
            </a:r>
            <a:r>
              <a:rPr lang="en-IN" sz="3200" dirty="0">
                <a:latin typeface="Rockwell" panose="02060603020205020403" pitchFamily="18" charset="0"/>
              </a:rPr>
              <a:t>chest are diagnostic.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Long </a:t>
            </a:r>
            <a:r>
              <a:rPr lang="en-IN" sz="3200" dirty="0">
                <a:latin typeface="Rockwell" panose="02060603020205020403" pitchFamily="18" charset="0"/>
              </a:rPr>
              <a:t>duration of complaints, history of allergy, and positive family history are </a:t>
            </a:r>
            <a:r>
              <a:rPr lang="en-IN" sz="3200" dirty="0" smtClean="0">
                <a:latin typeface="Rockwell" panose="02060603020205020403" pitchFamily="18" charset="0"/>
              </a:rPr>
              <a:t>other helpful </a:t>
            </a:r>
            <a:r>
              <a:rPr lang="en-IN" sz="3200" dirty="0">
                <a:latin typeface="Rockwell" panose="02060603020205020403" pitchFamily="18" charset="0"/>
              </a:rPr>
              <a:t>clinical points.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53943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Objective assessment of the severity of </a:t>
            </a:r>
            <a:r>
              <a:rPr lang="en-IN" sz="3200" dirty="0" smtClean="0">
                <a:latin typeface="Rockwell" panose="02060603020205020403" pitchFamily="18" charset="0"/>
              </a:rPr>
              <a:t>airways obstruction </a:t>
            </a:r>
            <a:r>
              <a:rPr lang="en-IN" sz="3200" dirty="0">
                <a:latin typeface="Rockwell" panose="02060603020205020403" pitchFamily="18" charset="0"/>
              </a:rPr>
              <a:t>and response to bronchodilator therapy </a:t>
            </a:r>
            <a:r>
              <a:rPr lang="en-IN" sz="3200" dirty="0" smtClean="0">
                <a:latin typeface="Rockwell" panose="02060603020205020403" pitchFamily="18" charset="0"/>
              </a:rPr>
              <a:t>can be </a:t>
            </a:r>
            <a:r>
              <a:rPr lang="en-IN" sz="3200" dirty="0">
                <a:latin typeface="Rockwell" panose="02060603020205020403" pitchFamily="18" charset="0"/>
              </a:rPr>
              <a:t>made by use of </a:t>
            </a:r>
            <a:r>
              <a:rPr lang="en-IN" sz="3200" b="1" i="1" dirty="0">
                <a:latin typeface="Rockwell" panose="02060603020205020403" pitchFamily="18" charset="0"/>
              </a:rPr>
              <a:t>bedside peak flow meter. </a:t>
            </a:r>
            <a:endParaRPr lang="en-IN" sz="3200" b="1" i="1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Respiratory function </a:t>
            </a:r>
            <a:r>
              <a:rPr lang="en-IN" sz="3200" dirty="0">
                <a:latin typeface="Rockwell" panose="02060603020205020403" pitchFamily="18" charset="0"/>
              </a:rPr>
              <a:t>tests reveal gross reduction in FEV1, </a:t>
            </a:r>
            <a:r>
              <a:rPr lang="en-IN" sz="3200" dirty="0" smtClean="0">
                <a:latin typeface="Rockwell" panose="02060603020205020403" pitchFamily="18" charset="0"/>
              </a:rPr>
              <a:t>FEV1/FVC ratio </a:t>
            </a:r>
            <a:r>
              <a:rPr lang="en-IN" sz="3200" dirty="0">
                <a:latin typeface="Rockwell" panose="02060603020205020403" pitchFamily="18" charset="0"/>
              </a:rPr>
              <a:t>and peak expiratory flow rate (PEFR) and </a:t>
            </a:r>
            <a:r>
              <a:rPr lang="en-IN" sz="3200" dirty="0" smtClean="0">
                <a:latin typeface="Rockwell" panose="02060603020205020403" pitchFamily="18" charset="0"/>
              </a:rPr>
              <a:t>increase in </a:t>
            </a:r>
            <a:r>
              <a:rPr lang="en-IN" sz="3200" dirty="0">
                <a:latin typeface="Rockwell" panose="02060603020205020403" pitchFamily="18" charset="0"/>
              </a:rPr>
              <a:t>the time taken for forced expiration. </a:t>
            </a:r>
          </a:p>
        </p:txBody>
      </p:sp>
    </p:spTree>
    <p:extLst>
      <p:ext uri="{BB962C8B-B14F-4D97-AF65-F5344CB8AC3E}">
        <p14:creationId xmlns:p14="http://schemas.microsoft.com/office/powerpoint/2010/main" val="323290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129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It is important 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to assess </a:t>
            </a: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the severity of airways obstruction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Confirmation of the diagnosis of asthma is 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usually achieved </a:t>
            </a: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by serial peak expiratory flow rate (PEFR) monitoring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When it is necessary to investigate for 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provocative factors </a:t>
            </a: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bronchial challenge testing or 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bronchial provocation </a:t>
            </a: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testing (BPT) may be desirable.</a:t>
            </a:r>
            <a:endParaRPr lang="en-IN" sz="32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62898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Differential diagnosis</a:t>
            </a:r>
            <a:r>
              <a:rPr lang="en-I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: </a:t>
            </a:r>
            <a:endParaRPr lang="en-IN" sz="3200" dirty="0" smtClean="0">
              <a:solidFill>
                <a:schemeClr val="accent6">
                  <a:lumMod val="20000"/>
                  <a:lumOff val="8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200" dirty="0" smtClean="0">
                <a:latin typeface="Rockwell" panose="02060603020205020403" pitchFamily="18" charset="0"/>
              </a:rPr>
              <a:t>Bronchial </a:t>
            </a:r>
            <a:r>
              <a:rPr lang="en-IN" sz="3200" dirty="0">
                <a:latin typeface="Rockwell" panose="02060603020205020403" pitchFamily="18" charset="0"/>
              </a:rPr>
              <a:t>asthma has to </a:t>
            </a:r>
            <a:r>
              <a:rPr lang="en-IN" sz="3200" dirty="0" smtClean="0">
                <a:latin typeface="Rockwell" panose="02060603020205020403" pitchFamily="18" charset="0"/>
              </a:rPr>
              <a:t>be differentiated </a:t>
            </a:r>
            <a:r>
              <a:rPr lang="en-IN" sz="3200" dirty="0">
                <a:latin typeface="Rockwell" panose="02060603020205020403" pitchFamily="18" charset="0"/>
              </a:rPr>
              <a:t>from other causes of paroxysmal </a:t>
            </a:r>
            <a:r>
              <a:rPr lang="en-IN" sz="3200" dirty="0" err="1">
                <a:latin typeface="Rockwell" panose="02060603020205020403" pitchFamily="18" charset="0"/>
              </a:rPr>
              <a:t>dyspnea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IN" sz="3200" dirty="0">
                <a:latin typeface="Rockwell" panose="02060603020205020403" pitchFamily="18" charset="0"/>
              </a:rPr>
              <a:t>These include chronic bronchitis emphysema </a:t>
            </a:r>
            <a:r>
              <a:rPr lang="en-IN" sz="3200" dirty="0" smtClean="0">
                <a:latin typeface="Rockwell" panose="02060603020205020403" pitchFamily="18" charset="0"/>
              </a:rPr>
              <a:t>syndrome (CBES</a:t>
            </a:r>
            <a:r>
              <a:rPr lang="en-IN" sz="3200" dirty="0">
                <a:latin typeface="Rockwell" panose="02060603020205020403" pitchFamily="18" charset="0"/>
              </a:rPr>
              <a:t>), acute left-sided heart failure, acute </a:t>
            </a:r>
            <a:r>
              <a:rPr lang="en-IN" sz="3200" dirty="0" smtClean="0">
                <a:latin typeface="Rockwell" panose="02060603020205020403" pitchFamily="18" charset="0"/>
              </a:rPr>
              <a:t>bronchitis, tropical </a:t>
            </a:r>
            <a:r>
              <a:rPr lang="en-IN" sz="3200" dirty="0">
                <a:latin typeface="Rockwell" panose="02060603020205020403" pitchFamily="18" charset="0"/>
              </a:rPr>
              <a:t>pulmonary eosinophilia, metabolic acidosis, </a:t>
            </a:r>
            <a:r>
              <a:rPr lang="en-IN" sz="3200" dirty="0" smtClean="0">
                <a:latin typeface="Rockwell" panose="02060603020205020403" pitchFamily="18" charset="0"/>
              </a:rPr>
              <a:t>and tracheal </a:t>
            </a:r>
            <a:r>
              <a:rPr lang="en-IN" sz="3200" dirty="0">
                <a:latin typeface="Rockwell" panose="02060603020205020403" pitchFamily="18" charset="0"/>
              </a:rPr>
              <a:t>obstruction by foreign bodies or tumours.</a:t>
            </a:r>
          </a:p>
        </p:txBody>
      </p:sp>
    </p:spTree>
    <p:extLst>
      <p:ext uri="{BB962C8B-B14F-4D97-AF65-F5344CB8AC3E}">
        <p14:creationId xmlns:p14="http://schemas.microsoft.com/office/powerpoint/2010/main" val="373863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9383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The term ‘asthma’ in Greek means ‘breathless’ or ‘</a:t>
            </a:r>
            <a:r>
              <a:rPr lang="en-IN" sz="3200" dirty="0" smtClean="0">
                <a:latin typeface="Rockwell" panose="02060603020205020403" pitchFamily="18" charset="0"/>
              </a:rPr>
              <a:t>breathe with </a:t>
            </a:r>
            <a:r>
              <a:rPr lang="en-IN" sz="3200" dirty="0">
                <a:latin typeface="Rockwell" panose="02060603020205020403" pitchFamily="18" charset="0"/>
              </a:rPr>
              <a:t>open mouth</a:t>
            </a:r>
            <a:r>
              <a:rPr lang="en-IN" sz="3200" dirty="0" smtClean="0">
                <a:latin typeface="Rockwell" panose="02060603020205020403" pitchFamily="18" charset="0"/>
              </a:rPr>
              <a:t>.’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i="1" dirty="0">
                <a:latin typeface="Rockwell" panose="02060603020205020403" pitchFamily="18" charset="0"/>
              </a:rPr>
              <a:t>Airway inflammation is associated with airway </a:t>
            </a:r>
            <a:r>
              <a:rPr lang="en-IN" sz="3200" i="1" dirty="0" err="1" smtClean="0">
                <a:latin typeface="Rockwell" panose="02060603020205020403" pitchFamily="18" charset="0"/>
              </a:rPr>
              <a:t>hyperresponsiveness</a:t>
            </a:r>
            <a:r>
              <a:rPr lang="en-IN" sz="3200" i="1" dirty="0" smtClean="0">
                <a:latin typeface="Rockwell" panose="02060603020205020403" pitchFamily="18" charset="0"/>
              </a:rPr>
              <a:t>, airflow </a:t>
            </a:r>
            <a:r>
              <a:rPr lang="en-IN" sz="3200" i="1" dirty="0">
                <a:latin typeface="Rockwell" panose="02060603020205020403" pitchFamily="18" charset="0"/>
              </a:rPr>
              <a:t>limitation, and </a:t>
            </a:r>
            <a:r>
              <a:rPr lang="en-IN" sz="3200" i="1" dirty="0" smtClean="0">
                <a:latin typeface="Rockwell" panose="02060603020205020403" pitchFamily="18" charset="0"/>
              </a:rPr>
              <a:t>respiratory symptoms</a:t>
            </a:r>
            <a:r>
              <a:rPr lang="en-IN" sz="3200" i="1" dirty="0">
                <a:latin typeface="Rockwell" panose="02060603020205020403" pitchFamily="18" charset="0"/>
              </a:rPr>
              <a:t>. Airway inflammation leads to limitation </a:t>
            </a:r>
            <a:r>
              <a:rPr lang="en-IN" sz="3200" i="1" dirty="0" smtClean="0">
                <a:latin typeface="Rockwell" panose="02060603020205020403" pitchFamily="18" charset="0"/>
              </a:rPr>
              <a:t>of airflow </a:t>
            </a:r>
            <a:r>
              <a:rPr lang="en-IN" sz="3200" i="1" dirty="0">
                <a:latin typeface="Rockwell" panose="02060603020205020403" pitchFamily="18" charset="0"/>
              </a:rPr>
              <a:t>by acute bronchoconstriction, </a:t>
            </a:r>
            <a:r>
              <a:rPr lang="en-IN" sz="3200" i="1" dirty="0" err="1">
                <a:latin typeface="Rockwell" panose="02060603020205020403" pitchFamily="18" charset="0"/>
              </a:rPr>
              <a:t>edema</a:t>
            </a:r>
            <a:r>
              <a:rPr lang="en-IN" sz="3200" i="1" dirty="0">
                <a:latin typeface="Rockwell" panose="02060603020205020403" pitchFamily="18" charset="0"/>
              </a:rPr>
              <a:t> of the </a:t>
            </a:r>
            <a:r>
              <a:rPr lang="en-IN" sz="3200" i="1" dirty="0" smtClean="0">
                <a:latin typeface="Rockwell" panose="02060603020205020403" pitchFamily="18" charset="0"/>
              </a:rPr>
              <a:t>airway wall</a:t>
            </a:r>
            <a:r>
              <a:rPr lang="en-IN" sz="3200" i="1" dirty="0">
                <a:latin typeface="Rockwell" panose="02060603020205020403" pitchFamily="18" charset="0"/>
              </a:rPr>
              <a:t>, formation of mucus plugs, and airway remodelling</a:t>
            </a:r>
            <a:r>
              <a:rPr lang="en-IN" sz="3200" i="1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3200" i="1" dirty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Bronchial asthma used to be classified into </a:t>
            </a:r>
            <a:r>
              <a:rPr lang="en-IN" sz="3200" dirty="0" smtClean="0">
                <a:latin typeface="Rockwell" panose="02060603020205020403" pitchFamily="18" charset="0"/>
              </a:rPr>
              <a:t>the extrinsic </a:t>
            </a:r>
            <a:r>
              <a:rPr lang="en-IN" sz="3200" dirty="0">
                <a:latin typeface="Rockwell" panose="02060603020205020403" pitchFamily="18" charset="0"/>
              </a:rPr>
              <a:t>(atopic) and intrinsic (cryptogenic) types. In </a:t>
            </a:r>
            <a:r>
              <a:rPr lang="en-IN" sz="3200" dirty="0" smtClean="0">
                <a:latin typeface="Rockwell" panose="02060603020205020403" pitchFamily="18" charset="0"/>
              </a:rPr>
              <a:t>the former </a:t>
            </a:r>
            <a:r>
              <a:rPr lang="en-IN" sz="3200" dirty="0">
                <a:latin typeface="Rockwell" panose="02060603020205020403" pitchFamily="18" charset="0"/>
              </a:rPr>
              <a:t>an external precipitating factor is </a:t>
            </a:r>
            <a:r>
              <a:rPr lang="en-IN" sz="3200" dirty="0" smtClean="0">
                <a:latin typeface="Rockwell" panose="02060603020205020403" pitchFamily="18" charset="0"/>
              </a:rPr>
              <a:t>identifiable, whereas </a:t>
            </a:r>
            <a:r>
              <a:rPr lang="en-IN" sz="3200" dirty="0">
                <a:latin typeface="Rockwell" panose="02060603020205020403" pitchFamily="18" charset="0"/>
              </a:rPr>
              <a:t>in the latter, it is not.</a:t>
            </a:r>
          </a:p>
        </p:txBody>
      </p:sp>
    </p:spTree>
    <p:extLst>
      <p:ext uri="{BB962C8B-B14F-4D97-AF65-F5344CB8AC3E}">
        <p14:creationId xmlns:p14="http://schemas.microsoft.com/office/powerpoint/2010/main" val="243319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384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Persons developing extrinsic asthma </a:t>
            </a:r>
            <a:r>
              <a:rPr lang="en-IN" sz="3200" dirty="0" smtClean="0">
                <a:latin typeface="Rockwell" panose="02060603020205020403" pitchFamily="18" charset="0"/>
              </a:rPr>
              <a:t>have other </a:t>
            </a:r>
            <a:r>
              <a:rPr lang="en-IN" sz="3200" dirty="0">
                <a:latin typeface="Rockwell" panose="02060603020205020403" pitchFamily="18" charset="0"/>
              </a:rPr>
              <a:t>atopic manifestations like eczema.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dermatological and </a:t>
            </a:r>
            <a:r>
              <a:rPr lang="en-IN" sz="3200" dirty="0">
                <a:latin typeface="Rockwell" panose="02060603020205020403" pitchFamily="18" charset="0"/>
              </a:rPr>
              <a:t>respiratory manifestations show a </a:t>
            </a:r>
            <a:r>
              <a:rPr lang="en-IN" sz="3200" dirty="0" smtClean="0">
                <a:latin typeface="Rockwell" panose="02060603020205020403" pitchFamily="18" charset="0"/>
              </a:rPr>
              <a:t>see-saw relationship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In </a:t>
            </a:r>
            <a:r>
              <a:rPr lang="en-IN" sz="3200" dirty="0">
                <a:latin typeface="Rockwell" panose="02060603020205020403" pitchFamily="18" charset="0"/>
              </a:rPr>
              <a:t>many cases family history of </a:t>
            </a:r>
            <a:r>
              <a:rPr lang="en-IN" sz="3200" dirty="0" smtClean="0">
                <a:latin typeface="Rockwell" panose="02060603020205020403" pitchFamily="18" charset="0"/>
              </a:rPr>
              <a:t>bronchial asthma </a:t>
            </a:r>
            <a:r>
              <a:rPr lang="en-IN" sz="3200" dirty="0">
                <a:latin typeface="Rockwell" panose="02060603020205020403" pitchFamily="18" charset="0"/>
              </a:rPr>
              <a:t>may be present.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Extrinsic </a:t>
            </a:r>
            <a:r>
              <a:rPr lang="en-IN" sz="3200" dirty="0">
                <a:latin typeface="Rockwell" panose="02060603020205020403" pitchFamily="18" charset="0"/>
              </a:rPr>
              <a:t>asthma generally </a:t>
            </a:r>
            <a:r>
              <a:rPr lang="en-IN" sz="3200" dirty="0" smtClean="0">
                <a:latin typeface="Rockwell" panose="02060603020205020403" pitchFamily="18" charset="0"/>
              </a:rPr>
              <a:t>sets in </a:t>
            </a:r>
            <a:r>
              <a:rPr lang="en-IN" sz="3200" dirty="0">
                <a:latin typeface="Rockwell" panose="02060603020205020403" pitchFamily="18" charset="0"/>
              </a:rPr>
              <a:t>by the age of 10-15 years.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This </a:t>
            </a:r>
            <a:r>
              <a:rPr lang="en-IN" sz="3200" dirty="0">
                <a:latin typeface="Rockwell" panose="02060603020205020403" pitchFamily="18" charset="0"/>
              </a:rPr>
              <a:t>type has a </a:t>
            </a:r>
            <a:r>
              <a:rPr lang="en-IN" sz="3200" dirty="0" smtClean="0">
                <a:latin typeface="Rockwell" panose="02060603020205020403" pitchFamily="18" charset="0"/>
              </a:rPr>
              <a:t>better prognosis </a:t>
            </a:r>
            <a:r>
              <a:rPr lang="en-IN" sz="3200" dirty="0">
                <a:latin typeface="Rockwell" panose="02060603020205020403" pitchFamily="18" charset="0"/>
              </a:rPr>
              <a:t>from the point of response to therapy </a:t>
            </a:r>
            <a:r>
              <a:rPr lang="en-IN" sz="3200" dirty="0" smtClean="0">
                <a:latin typeface="Rockwell" panose="02060603020205020403" pitchFamily="18" charset="0"/>
              </a:rPr>
              <a:t>and mortality.</a:t>
            </a:r>
            <a:endParaRPr lang="en-IN" sz="32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613428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The age of onset for intrinsic asthma is after 30 years.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Precipitating causes or raised antibody levels are not evident but these patients show a higher frequency of eosinophilia, aspirin sensitivity, and nasal polyposis.</a:t>
            </a:r>
          </a:p>
        </p:txBody>
      </p:sp>
    </p:spTree>
    <p:extLst>
      <p:ext uri="{BB962C8B-B14F-4D97-AF65-F5344CB8AC3E}">
        <p14:creationId xmlns:p14="http://schemas.microsoft.com/office/powerpoint/2010/main" val="186684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2542" y="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Once sensitization </a:t>
            </a:r>
            <a:r>
              <a:rPr lang="en-IN" sz="3200" dirty="0">
                <a:latin typeface="Rockwell" panose="02060603020205020403" pitchFamily="18" charset="0"/>
              </a:rPr>
              <a:t>occurs, these antigens release </a:t>
            </a:r>
            <a:r>
              <a:rPr lang="en-IN" sz="3200" dirty="0" smtClean="0">
                <a:latin typeface="Rockwell" panose="02060603020205020403" pitchFamily="18" charset="0"/>
              </a:rPr>
              <a:t>chemical mediators </a:t>
            </a:r>
            <a:r>
              <a:rPr lang="en-IN" sz="3200" dirty="0">
                <a:latin typeface="Rockwell" panose="02060603020205020403" pitchFamily="18" charset="0"/>
              </a:rPr>
              <a:t>from the mast cells by interacting with the </a:t>
            </a:r>
            <a:r>
              <a:rPr lang="en-IN" sz="3200" dirty="0" err="1" smtClean="0">
                <a:latin typeface="Rockwell" panose="02060603020205020403" pitchFamily="18" charset="0"/>
              </a:rPr>
              <a:t>IgE</a:t>
            </a:r>
            <a:r>
              <a:rPr lang="en-IN" sz="3200" dirty="0" smtClean="0">
                <a:latin typeface="Rockwell" panose="02060603020205020403" pitchFamily="18" charset="0"/>
              </a:rPr>
              <a:t> molecules </a:t>
            </a:r>
            <a:r>
              <a:rPr lang="en-IN" sz="3200" dirty="0">
                <a:latin typeface="Rockwell" panose="02060603020205020403" pitchFamily="18" charset="0"/>
              </a:rPr>
              <a:t>on their surface.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Type </a:t>
            </a:r>
            <a:r>
              <a:rPr lang="en-IN" sz="3200" dirty="0">
                <a:latin typeface="Rockwell" panose="02060603020205020403" pitchFamily="18" charset="0"/>
              </a:rPr>
              <a:t>I hypersensitivity </a:t>
            </a:r>
            <a:r>
              <a:rPr lang="en-IN" sz="3200" dirty="0" smtClean="0">
                <a:latin typeface="Rockwell" panose="02060603020205020403" pitchFamily="18" charset="0"/>
              </a:rPr>
              <a:t>reaction ensues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Asthma </a:t>
            </a:r>
            <a:r>
              <a:rPr lang="en-IN" sz="3200" dirty="0">
                <a:latin typeface="Rockwell" panose="02060603020205020403" pitchFamily="18" charset="0"/>
              </a:rPr>
              <a:t>can also be caused by Type III (</a:t>
            </a:r>
            <a:r>
              <a:rPr lang="en-IN" sz="3200" dirty="0" smtClean="0">
                <a:latin typeface="Rockwell" panose="02060603020205020403" pitchFamily="18" charset="0"/>
              </a:rPr>
              <a:t>delayed) hypersensitivity </a:t>
            </a:r>
            <a:r>
              <a:rPr lang="en-IN" sz="3200" dirty="0">
                <a:latin typeface="Rockwell" panose="02060603020205020403" pitchFamily="18" charset="0"/>
              </a:rPr>
              <a:t>mechanism mediated by </a:t>
            </a:r>
            <a:r>
              <a:rPr lang="en-IN" sz="3200" dirty="0" err="1">
                <a:latin typeface="Rockwell" panose="02060603020205020403" pitchFamily="18" charset="0"/>
              </a:rPr>
              <a:t>IgG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12542" y="4296238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In some individuals both Type I and Type III reactions occur, the former leading to an immediate asthmatic paroxysm </a:t>
            </a:r>
            <a:r>
              <a:rPr lang="en-IN" sz="3200" dirty="0" smtClean="0">
                <a:solidFill>
                  <a:prstClr val="white"/>
                </a:solidFill>
                <a:latin typeface="Rockwell" panose="02060603020205020403" pitchFamily="18" charset="0"/>
              </a:rPr>
              <a:t>and the </a:t>
            </a:r>
            <a:r>
              <a:rPr lang="en-IN" sz="3200" dirty="0">
                <a:solidFill>
                  <a:prstClr val="white"/>
                </a:solidFill>
                <a:latin typeface="Rockwell" panose="02060603020205020403" pitchFamily="18" charset="0"/>
              </a:rPr>
              <a:t>latter leading to a delayed episode.</a:t>
            </a:r>
          </a:p>
        </p:txBody>
      </p:sp>
    </p:spTree>
    <p:extLst>
      <p:ext uri="{BB962C8B-B14F-4D97-AF65-F5344CB8AC3E}">
        <p14:creationId xmlns:p14="http://schemas.microsoft.com/office/powerpoint/2010/main" val="163097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01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b="1" i="1" dirty="0">
                <a:latin typeface="Rockwell" panose="02060603020205020403" pitchFamily="18" charset="0"/>
              </a:rPr>
              <a:t>Exercise-induced asthma </a:t>
            </a:r>
            <a:r>
              <a:rPr lang="en-IN" sz="3200" dirty="0">
                <a:latin typeface="Rockwell" panose="02060603020205020403" pitchFamily="18" charset="0"/>
              </a:rPr>
              <a:t>is a problem in children </a:t>
            </a:r>
            <a:r>
              <a:rPr lang="en-IN" sz="3200" dirty="0" smtClean="0">
                <a:latin typeface="Rockwell" panose="02060603020205020403" pitchFamily="18" charset="0"/>
              </a:rPr>
              <a:t>and young </a:t>
            </a:r>
            <a:r>
              <a:rPr lang="en-IN" sz="3200" dirty="0">
                <a:latin typeface="Rockwell" panose="02060603020205020403" pitchFamily="18" charset="0"/>
              </a:rPr>
              <a:t>adults, in which bronchoconstriction is </a:t>
            </a:r>
            <a:r>
              <a:rPr lang="en-IN" sz="3200" dirty="0" smtClean="0">
                <a:latin typeface="Rockwell" panose="02060603020205020403" pitchFamily="18" charset="0"/>
              </a:rPr>
              <a:t>provoked by </a:t>
            </a:r>
            <a:r>
              <a:rPr lang="en-IN" sz="3200" dirty="0">
                <a:latin typeface="Rockwell" panose="02060603020205020403" pitchFamily="18" charset="0"/>
              </a:rPr>
              <a:t>various forms of exercise such as running or </a:t>
            </a:r>
            <a:r>
              <a:rPr lang="en-IN" sz="3200" dirty="0" smtClean="0">
                <a:latin typeface="Rockwell" panose="02060603020205020403" pitchFamily="18" charset="0"/>
              </a:rPr>
              <a:t>climbing stairs</a:t>
            </a:r>
            <a:r>
              <a:rPr lang="en-IN" sz="3200" dirty="0">
                <a:latin typeface="Rockwell" panose="02060603020205020403" pitchFamily="18" charset="0"/>
              </a:rPr>
              <a:t>, but others such as swimming may not do so.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Provocation of bronchoconstriction by cold inspired </a:t>
            </a:r>
            <a:r>
              <a:rPr lang="en-IN" sz="3200" dirty="0" smtClean="0">
                <a:latin typeface="Rockwell" panose="02060603020205020403" pitchFamily="18" charset="0"/>
              </a:rPr>
              <a:t>air is </a:t>
            </a:r>
            <a:r>
              <a:rPr lang="en-IN" sz="3200" dirty="0">
                <a:latin typeface="Rockwell" panose="02060603020205020403" pitchFamily="18" charset="0"/>
              </a:rPr>
              <a:t>a possibility in such cases.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In </a:t>
            </a:r>
            <a:r>
              <a:rPr lang="en-IN" sz="3200" dirty="0">
                <a:latin typeface="Rockwell" panose="02060603020205020403" pitchFamily="18" charset="0"/>
              </a:rPr>
              <a:t>many cases the </a:t>
            </a:r>
            <a:r>
              <a:rPr lang="en-IN" sz="3200" dirty="0" smtClean="0">
                <a:latin typeface="Rockwell" panose="02060603020205020403" pitchFamily="18" charset="0"/>
              </a:rPr>
              <a:t>attacks are </a:t>
            </a:r>
            <a:r>
              <a:rPr lang="en-IN" sz="3200" dirty="0">
                <a:latin typeface="Rockwell" panose="02060603020205020403" pitchFamily="18" charset="0"/>
              </a:rPr>
              <a:t>brought on straight by the exercise, but in the </a:t>
            </a:r>
            <a:r>
              <a:rPr lang="en-IN" sz="3200" dirty="0" smtClean="0">
                <a:latin typeface="Rockwell" panose="02060603020205020403" pitchFamily="18" charset="0"/>
              </a:rPr>
              <a:t>others asthma </a:t>
            </a:r>
            <a:r>
              <a:rPr lang="en-IN" sz="3200" dirty="0">
                <a:latin typeface="Rockwell" panose="02060603020205020403" pitchFamily="18" charset="0"/>
              </a:rPr>
              <a:t>sets in several hours after the exercise.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mechanism </a:t>
            </a:r>
            <a:r>
              <a:rPr lang="en-IN" sz="3200" dirty="0">
                <a:latin typeface="Rockwell" panose="02060603020205020403" pitchFamily="18" charset="0"/>
              </a:rPr>
              <a:t>is a Type I hypersensitivity reaction.</a:t>
            </a:r>
          </a:p>
        </p:txBody>
      </p:sp>
    </p:spTree>
    <p:extLst>
      <p:ext uri="{BB962C8B-B14F-4D97-AF65-F5344CB8AC3E}">
        <p14:creationId xmlns:p14="http://schemas.microsoft.com/office/powerpoint/2010/main" val="311249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609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Respiratory infection and psychological stress </a:t>
            </a:r>
            <a:r>
              <a:rPr lang="en-IN" sz="3200" dirty="0" smtClean="0">
                <a:latin typeface="Rockwell" panose="02060603020205020403" pitchFamily="18" charset="0"/>
              </a:rPr>
              <a:t>play important </a:t>
            </a:r>
            <a:r>
              <a:rPr lang="en-IN" sz="3200" dirty="0">
                <a:latin typeface="Rockwell" panose="02060603020205020403" pitchFamily="18" charset="0"/>
              </a:rPr>
              <a:t>roles in precipitating asthmatic paroxysms </a:t>
            </a:r>
            <a:r>
              <a:rPr lang="en-IN" sz="3200" dirty="0" smtClean="0">
                <a:latin typeface="Rockwell" panose="02060603020205020403" pitchFamily="18" charset="0"/>
              </a:rPr>
              <a:t>in both </a:t>
            </a:r>
            <a:r>
              <a:rPr lang="en-IN" sz="3200" dirty="0">
                <a:latin typeface="Rockwell" panose="02060603020205020403" pitchFamily="18" charset="0"/>
              </a:rPr>
              <a:t>types.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Both </a:t>
            </a:r>
            <a:r>
              <a:rPr lang="en-IN" sz="3200" dirty="0">
                <a:latin typeface="Rockwell" panose="02060603020205020403" pitchFamily="18" charset="0"/>
              </a:rPr>
              <a:t>viral and bacterial infections may </a:t>
            </a:r>
            <a:r>
              <a:rPr lang="en-IN" sz="3200" dirty="0" smtClean="0">
                <a:latin typeface="Rockwell" panose="02060603020205020403" pitchFamily="18" charset="0"/>
              </a:rPr>
              <a:t>trigger off </a:t>
            </a:r>
            <a:r>
              <a:rPr lang="en-IN" sz="3200" dirty="0">
                <a:latin typeface="Rockwell" panose="02060603020205020403" pitchFamily="18" charset="0"/>
              </a:rPr>
              <a:t>a paroxysm and the episodes tend to recur as long </a:t>
            </a:r>
            <a:r>
              <a:rPr lang="en-IN" sz="3200" dirty="0" smtClean="0">
                <a:latin typeface="Rockwell" panose="02060603020205020403" pitchFamily="18" charset="0"/>
              </a:rPr>
              <a:t>as the </a:t>
            </a:r>
            <a:r>
              <a:rPr lang="en-IN" sz="3200" dirty="0">
                <a:latin typeface="Rockwell" panose="02060603020205020403" pitchFamily="18" charset="0"/>
              </a:rPr>
              <a:t>infections persist.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In </a:t>
            </a:r>
            <a:r>
              <a:rPr lang="en-IN" sz="3200" dirty="0">
                <a:latin typeface="Rockwell" panose="02060603020205020403" pitchFamily="18" charset="0"/>
              </a:rPr>
              <a:t>children, asthma may be </a:t>
            </a:r>
            <a:r>
              <a:rPr lang="en-IN" sz="3200" dirty="0" smtClean="0">
                <a:latin typeface="Rockwell" panose="02060603020205020403" pitchFamily="18" charset="0"/>
              </a:rPr>
              <a:t>the presenting </a:t>
            </a:r>
            <a:r>
              <a:rPr lang="en-IN" sz="3200" dirty="0">
                <a:latin typeface="Rockwell" panose="02060603020205020403" pitchFamily="18" charset="0"/>
              </a:rPr>
              <a:t>symptom in primary tuberculosis.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In adults, asthma </a:t>
            </a:r>
            <a:r>
              <a:rPr lang="en-IN" sz="3200" dirty="0">
                <a:latin typeface="Rockwell" panose="02060603020205020403" pitchFamily="18" charset="0"/>
              </a:rPr>
              <a:t>may be aggravated by co-existent </a:t>
            </a:r>
            <a:r>
              <a:rPr lang="en-IN" sz="3200" dirty="0" smtClean="0">
                <a:latin typeface="Rockwell" panose="02060603020205020403" pitchFamily="18" charset="0"/>
              </a:rPr>
              <a:t>pulmonary tuberculosis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Cigarette-smoking </a:t>
            </a:r>
            <a:r>
              <a:rPr lang="en-IN" sz="3200" dirty="0">
                <a:latin typeface="Rockwell" panose="02060603020205020403" pitchFamily="18" charset="0"/>
              </a:rPr>
              <a:t>and air pollution act </a:t>
            </a:r>
            <a:r>
              <a:rPr lang="en-IN" sz="3200" dirty="0" smtClean="0">
                <a:latin typeface="Rockwell" panose="02060603020205020403" pitchFamily="18" charset="0"/>
              </a:rPr>
              <a:t>as aggravating </a:t>
            </a:r>
            <a:r>
              <a:rPr lang="en-IN" sz="3200" dirty="0">
                <a:latin typeface="Rockwell" panose="02060603020205020403" pitchFamily="18" charset="0"/>
              </a:rPr>
              <a:t>factors.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</a:t>
            </a:r>
            <a:r>
              <a:rPr lang="en-IN" sz="3200" dirty="0">
                <a:latin typeface="Rockwell" panose="02060603020205020403" pitchFamily="18" charset="0"/>
              </a:rPr>
              <a:t>role of psychological stress </a:t>
            </a:r>
            <a:r>
              <a:rPr lang="en-IN" sz="3200" dirty="0" smtClean="0">
                <a:latin typeface="Rockwell" panose="02060603020205020403" pitchFamily="18" charset="0"/>
              </a:rPr>
              <a:t>is more </a:t>
            </a:r>
            <a:r>
              <a:rPr lang="en-IN" sz="3200" dirty="0">
                <a:latin typeface="Rockwell" panose="02060603020205020403" pitchFamily="18" charset="0"/>
              </a:rPr>
              <a:t>in perpetuating the asthma than initiating the condition</a:t>
            </a:r>
            <a:r>
              <a:rPr lang="en-IN" dirty="0" smtClean="0">
                <a:latin typeface="Times New Roman" panose="02020603050405020304" pitchFamily="18" charset="0"/>
              </a:rPr>
              <a:t>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710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Many cases show familial predisposition. The </a:t>
            </a:r>
            <a:r>
              <a:rPr lang="en-IN" sz="3200" dirty="0" smtClean="0">
                <a:latin typeface="Rockwell" panose="02060603020205020403" pitchFamily="18" charset="0"/>
              </a:rPr>
              <a:t>atopic background </a:t>
            </a:r>
            <a:r>
              <a:rPr lang="en-IN" sz="3200" dirty="0">
                <a:latin typeface="Rockwell" panose="02060603020205020403" pitchFamily="18" charset="0"/>
              </a:rPr>
              <a:t>may be inherited.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Members </a:t>
            </a:r>
            <a:r>
              <a:rPr lang="en-IN" sz="3200" dirty="0">
                <a:latin typeface="Rockwell" panose="02060603020205020403" pitchFamily="18" charset="0"/>
              </a:rPr>
              <a:t>of such </a:t>
            </a:r>
            <a:r>
              <a:rPr lang="en-IN" sz="3200" dirty="0" smtClean="0">
                <a:latin typeface="Rockwell" panose="02060603020205020403" pitchFamily="18" charset="0"/>
              </a:rPr>
              <a:t>families show </a:t>
            </a:r>
            <a:r>
              <a:rPr lang="en-IN" sz="3200" dirty="0">
                <a:latin typeface="Rockwell" panose="02060603020205020403" pitchFamily="18" charset="0"/>
              </a:rPr>
              <a:t>asthma, eczema, hay fever and similar manifestations</a:t>
            </a:r>
            <a:r>
              <a:rPr lang="en-IN" sz="3200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Obesity worsens asthma.</a:t>
            </a:r>
            <a:endParaRPr lang="en-IN" sz="32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91346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00B0F0"/>
                </a:solidFill>
                <a:latin typeface="Rockwell" panose="02060603020205020403" pitchFamily="18" charset="0"/>
              </a:rPr>
              <a:t>Extrinsic Allergic </a:t>
            </a:r>
            <a:r>
              <a:rPr lang="en-IN" sz="3200" b="1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Alveolitis</a:t>
            </a:r>
            <a:endParaRPr lang="en-IN" sz="3200" b="1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pPr algn="ctr"/>
            <a:endParaRPr lang="en-IN" sz="3200" b="1" dirty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This is a group of disorders caused by the inhalation </a:t>
            </a:r>
            <a:r>
              <a:rPr lang="en-IN" sz="3200" dirty="0" smtClean="0">
                <a:latin typeface="Rockwell" panose="02060603020205020403" pitchFamily="18" charset="0"/>
              </a:rPr>
              <a:t>of organic </a:t>
            </a:r>
            <a:r>
              <a:rPr lang="en-IN" sz="3200" dirty="0">
                <a:latin typeface="Rockwell" panose="02060603020205020403" pitchFamily="18" charset="0"/>
              </a:rPr>
              <a:t>dusts.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These </a:t>
            </a:r>
            <a:r>
              <a:rPr lang="en-IN" sz="3200" dirty="0">
                <a:latin typeface="Rockwell" panose="02060603020205020403" pitchFamily="18" charset="0"/>
              </a:rPr>
              <a:t>organic substances induce a </a:t>
            </a:r>
            <a:r>
              <a:rPr lang="en-IN" sz="3200" dirty="0" smtClean="0">
                <a:latin typeface="Rockwell" panose="02060603020205020403" pitchFamily="18" charset="0"/>
              </a:rPr>
              <a:t>diffuse immune </a:t>
            </a:r>
            <a:r>
              <a:rPr lang="en-IN" sz="3200" dirty="0">
                <a:latin typeface="Rockwell" panose="02060603020205020403" pitchFamily="18" charset="0"/>
              </a:rPr>
              <a:t>complex reaction in the walls of alveoli </a:t>
            </a:r>
            <a:r>
              <a:rPr lang="en-IN" sz="3200" dirty="0" smtClean="0">
                <a:latin typeface="Rockwell" panose="02060603020205020403" pitchFamily="18" charset="0"/>
              </a:rPr>
              <a:t>and bronchioles</a:t>
            </a:r>
            <a:r>
              <a:rPr lang="en-IN" sz="3200" dirty="0">
                <a:latin typeface="Rockwell" panose="02060603020205020403" pitchFamily="18" charset="0"/>
              </a:rPr>
              <a:t>, leading to </a:t>
            </a:r>
            <a:r>
              <a:rPr lang="en-IN" sz="3200" dirty="0" err="1">
                <a:latin typeface="Rockwell" panose="02060603020205020403" pitchFamily="18" charset="0"/>
              </a:rPr>
              <a:t>bronchioloalveolitis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78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Clinically</a:t>
            </a:r>
            <a:r>
              <a:rPr lang="en-IN" sz="3200" b="1" i="1" dirty="0">
                <a:latin typeface="Rockwell" panose="02060603020205020403" pitchFamily="18" charset="0"/>
              </a:rPr>
              <a:t> </a:t>
            </a:r>
            <a:endParaRPr lang="en-IN" sz="3200" b="1" i="1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all </a:t>
            </a:r>
            <a:r>
              <a:rPr lang="en-IN" sz="3200" dirty="0">
                <a:latin typeface="Rockwell" panose="02060603020205020403" pitchFamily="18" charset="0"/>
              </a:rPr>
              <a:t>these disorders cause </a:t>
            </a:r>
            <a:r>
              <a:rPr lang="en-IN" sz="3200" dirty="0" err="1">
                <a:latin typeface="Rockwell" panose="02060603020205020403" pitchFamily="18" charset="0"/>
              </a:rPr>
              <a:t>dyspnea</a:t>
            </a:r>
            <a:r>
              <a:rPr lang="en-IN" sz="3200" dirty="0">
                <a:latin typeface="Rockwell" panose="02060603020205020403" pitchFamily="18" charset="0"/>
              </a:rPr>
              <a:t> </a:t>
            </a:r>
            <a:r>
              <a:rPr lang="en-IN" sz="3200" dirty="0" smtClean="0">
                <a:latin typeface="Rockwell" panose="02060603020205020403" pitchFamily="18" charset="0"/>
              </a:rPr>
              <a:t>and systemic </a:t>
            </a:r>
            <a:r>
              <a:rPr lang="en-IN" sz="3200" dirty="0">
                <a:latin typeface="Rockwell" panose="02060603020205020403" pitchFamily="18" charset="0"/>
              </a:rPr>
              <a:t>disturbances such as headache, muscle </a:t>
            </a:r>
            <a:r>
              <a:rPr lang="en-IN" sz="3200" dirty="0" smtClean="0">
                <a:latin typeface="Rockwell" panose="02060603020205020403" pitchFamily="18" charset="0"/>
              </a:rPr>
              <a:t>pain, fever </a:t>
            </a:r>
            <a:r>
              <a:rPr lang="en-IN" sz="3200" dirty="0">
                <a:latin typeface="Rockwell" panose="02060603020205020403" pitchFamily="18" charset="0"/>
              </a:rPr>
              <a:t>and malaise within a few hours of exposure to </a:t>
            </a:r>
            <a:r>
              <a:rPr lang="en-IN" sz="3200" dirty="0" smtClean="0">
                <a:latin typeface="Rockwell" panose="02060603020205020403" pitchFamily="18" charset="0"/>
              </a:rPr>
              <a:t>the antigen.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Physical </a:t>
            </a:r>
            <a:r>
              <a:rPr lang="en-IN" sz="3200" dirty="0">
                <a:latin typeface="Rockwell" panose="02060603020205020403" pitchFamily="18" charset="0"/>
              </a:rPr>
              <a:t>examination may </a:t>
            </a:r>
            <a:r>
              <a:rPr lang="en-IN" sz="3200" dirty="0" smtClean="0">
                <a:latin typeface="Rockwell" panose="02060603020205020403" pitchFamily="18" charset="0"/>
              </a:rPr>
              <a:t>reveal wheeze </a:t>
            </a:r>
            <a:r>
              <a:rPr lang="en-IN" sz="3200" dirty="0">
                <a:latin typeface="Rockwell" panose="02060603020205020403" pitchFamily="18" charset="0"/>
              </a:rPr>
              <a:t>and end-inspiratory </a:t>
            </a:r>
            <a:r>
              <a:rPr lang="en-IN" sz="3200" dirty="0" err="1">
                <a:latin typeface="Rockwell" panose="02060603020205020403" pitchFamily="18" charset="0"/>
              </a:rPr>
              <a:t>crepitations</a:t>
            </a:r>
            <a:r>
              <a:rPr lang="en-IN" sz="3200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X-ray of </a:t>
            </a:r>
            <a:r>
              <a:rPr lang="en-IN" sz="3200" dirty="0" smtClean="0">
                <a:latin typeface="Rockwell" panose="02060603020205020403" pitchFamily="18" charset="0"/>
              </a:rPr>
              <a:t>the chest </a:t>
            </a:r>
            <a:r>
              <a:rPr lang="en-IN" sz="3200" dirty="0">
                <a:latin typeface="Rockwell" panose="02060603020205020403" pitchFamily="18" charset="0"/>
              </a:rPr>
              <a:t>may reveal diffuse small nodular </a:t>
            </a:r>
            <a:r>
              <a:rPr lang="en-IN" sz="3200" dirty="0" smtClean="0">
                <a:latin typeface="Rockwell" panose="02060603020205020403" pitchFamily="18" charset="0"/>
              </a:rPr>
              <a:t>shadows, predominantly </a:t>
            </a:r>
            <a:r>
              <a:rPr lang="en-IN" sz="3200" dirty="0">
                <a:latin typeface="Rockwell" panose="02060603020205020403" pitchFamily="18" charset="0"/>
              </a:rPr>
              <a:t>involving the upper lobes </a:t>
            </a:r>
            <a:r>
              <a:rPr lang="en-IN" sz="3200" dirty="0" smtClean="0">
                <a:latin typeface="Rockwell" panose="02060603020205020403" pitchFamily="18" charset="0"/>
              </a:rPr>
              <a:t>.</a:t>
            </a:r>
            <a:endParaRPr lang="en-IN" sz="3200" dirty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High resolution CT thorax shows bilateral </a:t>
            </a:r>
            <a:r>
              <a:rPr lang="en-IN" sz="3200" dirty="0" smtClean="0">
                <a:latin typeface="Rockwell" panose="02060603020205020403" pitchFamily="18" charset="0"/>
              </a:rPr>
              <a:t>consolidation. </a:t>
            </a:r>
            <a:r>
              <a:rPr lang="en-IN" sz="3200" dirty="0">
                <a:latin typeface="Rockwell" panose="02060603020205020403" pitchFamily="18" charset="0"/>
              </a:rPr>
              <a:t>Pulmonary function studies show </a:t>
            </a:r>
            <a:r>
              <a:rPr lang="en-IN" sz="3200" dirty="0" smtClean="0">
                <a:latin typeface="Rockwell" panose="02060603020205020403" pitchFamily="18" charset="0"/>
              </a:rPr>
              <a:t>restrictive </a:t>
            </a:r>
            <a:r>
              <a:rPr lang="en-IN" sz="3200" dirty="0" err="1" smtClean="0">
                <a:latin typeface="Rockwell" panose="02060603020205020403" pitchFamily="18" charset="0"/>
              </a:rPr>
              <a:t>ventilatory</a:t>
            </a:r>
            <a:r>
              <a:rPr lang="en-IN" sz="3200" dirty="0" smtClean="0">
                <a:latin typeface="Rockwell" panose="02060603020205020403" pitchFamily="18" charset="0"/>
              </a:rPr>
              <a:t> </a:t>
            </a:r>
            <a:r>
              <a:rPr lang="en-IN" sz="3200" dirty="0">
                <a:latin typeface="Rockwell" panose="02060603020205020403" pitchFamily="18" charset="0"/>
              </a:rPr>
              <a:t>defect with normal FEV1/FVC ratio.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Avoidance of </a:t>
            </a:r>
            <a:r>
              <a:rPr lang="en-IN" sz="3200" dirty="0">
                <a:latin typeface="Rockwell" panose="02060603020205020403" pitchFamily="18" charset="0"/>
              </a:rPr>
              <a:t>the allergen causes relief of symptoms </a:t>
            </a:r>
            <a:r>
              <a:rPr lang="en-IN" sz="3200" dirty="0" smtClean="0">
                <a:latin typeface="Rockwell" panose="02060603020205020403" pitchFamily="18" charset="0"/>
              </a:rPr>
              <a:t>and recovery </a:t>
            </a:r>
            <a:r>
              <a:rPr lang="en-IN" sz="3200" dirty="0">
                <a:latin typeface="Rockwell" panose="02060603020205020403" pitchFamily="18" charset="0"/>
              </a:rPr>
              <a:t>in the early </a:t>
            </a:r>
            <a:r>
              <a:rPr lang="en-IN" sz="3200" dirty="0" smtClean="0">
                <a:latin typeface="Rockwell" panose="02060603020205020403" pitchFamily="18" charset="0"/>
              </a:rPr>
              <a:t>stages.</a:t>
            </a:r>
            <a:endParaRPr lang="en-IN" sz="3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4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Diffuse pulmonary interstitial </a:t>
            </a:r>
            <a:r>
              <a:rPr lang="en-IN" sz="3200" dirty="0" smtClean="0">
                <a:latin typeface="Rockwell" panose="02060603020205020403" pitchFamily="18" charset="0"/>
              </a:rPr>
              <a:t>fibrosis develops </a:t>
            </a:r>
            <a:r>
              <a:rPr lang="en-IN" sz="3200" dirty="0">
                <a:latin typeface="Rockwell" panose="02060603020205020403" pitchFamily="18" charset="0"/>
              </a:rPr>
              <a:t>in those cases where exposure to the </a:t>
            </a:r>
            <a:r>
              <a:rPr lang="en-IN" sz="3200" dirty="0" smtClean="0">
                <a:latin typeface="Rockwell" panose="02060603020205020403" pitchFamily="18" charset="0"/>
              </a:rPr>
              <a:t>antigen continues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Further </a:t>
            </a:r>
            <a:r>
              <a:rPr lang="en-IN" sz="3200" dirty="0">
                <a:latin typeface="Rockwell" panose="02060603020205020403" pitchFamily="18" charset="0"/>
              </a:rPr>
              <a:t>complications include </a:t>
            </a:r>
            <a:r>
              <a:rPr lang="en-IN" sz="3200" dirty="0" smtClean="0">
                <a:latin typeface="Rockwell" panose="02060603020205020403" pitchFamily="18" charset="0"/>
              </a:rPr>
              <a:t>pulmonary hypertension </a:t>
            </a:r>
            <a:r>
              <a:rPr lang="en-IN" sz="3200" dirty="0">
                <a:latin typeface="Rockwell" panose="02060603020205020403" pitchFamily="18" charset="0"/>
              </a:rPr>
              <a:t>and </a:t>
            </a:r>
            <a:r>
              <a:rPr lang="en-IN" sz="3200" dirty="0" err="1">
                <a:latin typeface="Rockwell" panose="02060603020205020403" pitchFamily="18" charset="0"/>
              </a:rPr>
              <a:t>cor</a:t>
            </a:r>
            <a:r>
              <a:rPr lang="en-IN" sz="3200" dirty="0">
                <a:latin typeface="Rockwell" panose="02060603020205020403" pitchFamily="18" charset="0"/>
              </a:rPr>
              <a:t> </a:t>
            </a:r>
            <a:r>
              <a:rPr lang="en-IN" sz="3200" dirty="0" err="1">
                <a:latin typeface="Rockwell" panose="02060603020205020403" pitchFamily="18" charset="0"/>
              </a:rPr>
              <a:t>pulmonale</a:t>
            </a:r>
            <a:r>
              <a:rPr lang="en-IN" sz="3200" dirty="0"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971951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Rockwell" panose="02060603020205020403" pitchFamily="18" charset="0"/>
              </a:rPr>
              <a:t>PATHOLOGY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>
                <a:latin typeface="Rockwell" panose="02060603020205020403" pitchFamily="18" charset="0"/>
              </a:rPr>
              <a:t>Inflammation of the airways is brought on by </a:t>
            </a:r>
            <a:r>
              <a:rPr lang="en-IN" sz="3200" dirty="0" smtClean="0">
                <a:latin typeface="Rockwell" panose="02060603020205020403" pitchFamily="18" charset="0"/>
              </a:rPr>
              <a:t>several </a:t>
            </a:r>
            <a:r>
              <a:rPr lang="fr-FR" sz="3200" dirty="0" err="1" smtClean="0">
                <a:latin typeface="Rockwell" panose="02060603020205020403" pitchFamily="18" charset="0"/>
              </a:rPr>
              <a:t>factors</a:t>
            </a:r>
            <a:r>
              <a:rPr lang="fr-FR" sz="3200" dirty="0" smtClean="0"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3200" dirty="0" err="1" smtClean="0">
                <a:latin typeface="Rockwell" panose="02060603020205020403" pitchFamily="18" charset="0"/>
              </a:rPr>
              <a:t>Eosinophils</a:t>
            </a:r>
            <a:r>
              <a:rPr lang="fr-FR" sz="3200" dirty="0">
                <a:latin typeface="Rockwell" panose="02060603020205020403" pitchFamily="18" charset="0"/>
              </a:rPr>
              <a:t>, T-lymphocytes (CD4+), </a:t>
            </a:r>
            <a:r>
              <a:rPr lang="fr-FR" sz="3200" dirty="0" smtClean="0">
                <a:latin typeface="Rockwell" panose="02060603020205020403" pitchFamily="18" charset="0"/>
              </a:rPr>
              <a:t>macrophages </a:t>
            </a:r>
            <a:r>
              <a:rPr lang="en-IN" sz="3200" dirty="0" smtClean="0">
                <a:latin typeface="Rockwell" panose="02060603020205020403" pitchFamily="18" charset="0"/>
              </a:rPr>
              <a:t>and </a:t>
            </a:r>
            <a:r>
              <a:rPr lang="en-IN" sz="3200" dirty="0">
                <a:latin typeface="Rockwell" panose="02060603020205020403" pitchFamily="18" charset="0"/>
              </a:rPr>
              <a:t>mast cells infiltrate the bronchial wall.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The epithelium is </a:t>
            </a:r>
            <a:r>
              <a:rPr lang="en-IN" sz="3200" dirty="0">
                <a:latin typeface="Rockwell" panose="02060603020205020403" pitchFamily="18" charset="0"/>
              </a:rPr>
              <a:t>vacuolated and the ciliated cells </a:t>
            </a:r>
            <a:r>
              <a:rPr lang="en-IN" sz="3200" dirty="0" smtClean="0">
                <a:latin typeface="Rockwell" panose="02060603020205020403" pitchFamily="18" charset="0"/>
              </a:rPr>
              <a:t>desquamate. Several cellular </a:t>
            </a:r>
            <a:r>
              <a:rPr lang="en-IN" sz="3200" dirty="0">
                <a:latin typeface="Rockwell" panose="02060603020205020403" pitchFamily="18" charset="0"/>
              </a:rPr>
              <a:t>factors play their roles in the </a:t>
            </a:r>
            <a:r>
              <a:rPr lang="en-IN" sz="3200" dirty="0" smtClean="0">
                <a:latin typeface="Rockwell" panose="02060603020205020403" pitchFamily="18" charset="0"/>
              </a:rPr>
              <a:t>inflammatory process</a:t>
            </a:r>
            <a:r>
              <a:rPr lang="en-IN" sz="3200" dirty="0">
                <a:latin typeface="Rockwell" panose="02060603020205020403" pitchFamily="18" charset="0"/>
              </a:rPr>
              <a:t>. </a:t>
            </a:r>
            <a:endParaRPr lang="en-IN" sz="3200" dirty="0" smtClean="0"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Rockwell" panose="02060603020205020403" pitchFamily="18" charset="0"/>
              </a:rPr>
              <a:t>Neuropeptides </a:t>
            </a:r>
            <a:r>
              <a:rPr lang="en-IN" sz="3200" dirty="0">
                <a:latin typeface="Rockwell" panose="02060603020205020403" pitchFamily="18" charset="0"/>
              </a:rPr>
              <a:t>such as </a:t>
            </a:r>
            <a:r>
              <a:rPr lang="en-IN" sz="3200" dirty="0" err="1">
                <a:latin typeface="Rockwell" panose="02060603020205020403" pitchFamily="18" charset="0"/>
              </a:rPr>
              <a:t>bradykinins</a:t>
            </a:r>
            <a:r>
              <a:rPr lang="en-IN" sz="3200" dirty="0">
                <a:latin typeface="Rockwell" panose="02060603020205020403" pitchFamily="18" charset="0"/>
              </a:rPr>
              <a:t>, substance </a:t>
            </a:r>
            <a:r>
              <a:rPr lang="en-IN" sz="3200" dirty="0" smtClean="0">
                <a:latin typeface="Rockwell" panose="02060603020205020403" pitchFamily="18" charset="0"/>
              </a:rPr>
              <a:t>P and </a:t>
            </a:r>
            <a:r>
              <a:rPr lang="en-IN" sz="3200" dirty="0" err="1">
                <a:latin typeface="Rockwell" panose="02060603020205020403" pitchFamily="18" charset="0"/>
              </a:rPr>
              <a:t>neurotensin</a:t>
            </a:r>
            <a:r>
              <a:rPr lang="en-IN" sz="3200" dirty="0">
                <a:latin typeface="Rockwell" panose="02060603020205020403" pitchFamily="18" charset="0"/>
              </a:rPr>
              <a:t> A lead to bronchoconstriction </a:t>
            </a:r>
            <a:r>
              <a:rPr lang="en-IN" sz="3200" dirty="0" smtClean="0">
                <a:latin typeface="Rockwell" panose="02060603020205020403" pitchFamily="18" charset="0"/>
              </a:rPr>
              <a:t>and excessive </a:t>
            </a:r>
            <a:r>
              <a:rPr lang="en-IN" sz="3200" dirty="0">
                <a:latin typeface="Rockwell" panose="02060603020205020403" pitchFamily="18" charset="0"/>
              </a:rPr>
              <a:t>secretion of mucus.</a:t>
            </a:r>
          </a:p>
        </p:txBody>
      </p:sp>
    </p:spTree>
    <p:extLst>
      <p:ext uri="{BB962C8B-B14F-4D97-AF65-F5344CB8AC3E}">
        <p14:creationId xmlns:p14="http://schemas.microsoft.com/office/powerpoint/2010/main" val="1273974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1479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Rockwell</vt:lpstr>
      <vt:lpstr>Times New Roman</vt:lpstr>
      <vt:lpstr>Wingdings</vt:lpstr>
      <vt:lpstr>Wingdings 3</vt:lpstr>
      <vt:lpstr>Ion</vt:lpstr>
      <vt:lpstr>Bronchial Asthma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2020-06-09T10:30:07Z</dcterms:created>
  <dcterms:modified xsi:type="dcterms:W3CDTF">2020-06-09T11:36:03Z</dcterms:modified>
</cp:coreProperties>
</file>